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69" autoAdjust="0"/>
    <p:restoredTop sz="94660"/>
  </p:normalViewPr>
  <p:slideViewPr>
    <p:cSldViewPr snapToGrid="0">
      <p:cViewPr>
        <p:scale>
          <a:sx n="50" d="100"/>
          <a:sy n="50" d="100"/>
        </p:scale>
        <p:origin x="558" y="11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Munkaf&#252;zet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Munkaf&#252;zet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Munkaf&#252;zet1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Munka1!$B$1</c:f>
              <c:strCache>
                <c:ptCount val="1"/>
                <c:pt idx="0">
                  <c:v>Alma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Munka1!$A$2:$A$5</c:f>
              <c:numCache>
                <c:formatCode>General</c:formatCode>
                <c:ptCount val="4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</c:numCache>
            </c:numRef>
          </c:cat>
          <c:val>
            <c:numRef>
              <c:f>Munka1!$B$2:$B$5</c:f>
              <c:numCache>
                <c:formatCode>General</c:formatCode>
                <c:ptCount val="4"/>
                <c:pt idx="0">
                  <c:v>1693</c:v>
                </c:pt>
                <c:pt idx="1">
                  <c:v>1961</c:v>
                </c:pt>
                <c:pt idx="2">
                  <c:v>1113</c:v>
                </c:pt>
                <c:pt idx="3">
                  <c:v>1176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A1F5-4CCD-8DA2-64E53F5F74BE}"/>
            </c:ext>
          </c:extLst>
        </c:ser>
        <c:ser>
          <c:idx val="1"/>
          <c:order val="1"/>
          <c:tx>
            <c:strRef>
              <c:f>Munka1!$C$1</c:f>
              <c:strCache>
                <c:ptCount val="1"/>
                <c:pt idx="0">
                  <c:v>Körte 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Munka1!$A$2:$A$5</c:f>
              <c:numCache>
                <c:formatCode>General</c:formatCode>
                <c:ptCount val="4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</c:numCache>
            </c:numRef>
          </c:cat>
          <c:val>
            <c:numRef>
              <c:f>Munka1!$C$2:$C$5</c:f>
              <c:numCache>
                <c:formatCode>General</c:formatCode>
                <c:ptCount val="4"/>
                <c:pt idx="0">
                  <c:v>1877</c:v>
                </c:pt>
                <c:pt idx="1">
                  <c:v>1433</c:v>
                </c:pt>
                <c:pt idx="2">
                  <c:v>1435</c:v>
                </c:pt>
                <c:pt idx="3">
                  <c:v>1650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A1F5-4CCD-8DA2-64E53F5F74BE}"/>
            </c:ext>
          </c:extLst>
        </c:ser>
        <c:ser>
          <c:idx val="2"/>
          <c:order val="2"/>
          <c:tx>
            <c:strRef>
              <c:f>Munka1!$D$1</c:f>
              <c:strCache>
                <c:ptCount val="1"/>
                <c:pt idx="0">
                  <c:v>Barack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Munka1!$A$2:$A$5</c:f>
              <c:numCache>
                <c:formatCode>General</c:formatCode>
                <c:ptCount val="4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</c:numCache>
            </c:numRef>
          </c:cat>
          <c:val>
            <c:numRef>
              <c:f>Munka1!$D$2:$D$5</c:f>
              <c:numCache>
                <c:formatCode>General</c:formatCode>
                <c:ptCount val="4"/>
                <c:pt idx="0">
                  <c:v>1656</c:v>
                </c:pt>
                <c:pt idx="1">
                  <c:v>1059</c:v>
                </c:pt>
                <c:pt idx="2">
                  <c:v>1852</c:v>
                </c:pt>
                <c:pt idx="3">
                  <c:v>1099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2-A1F5-4CCD-8DA2-64E53F5F74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160447"/>
        <c:axId val="14156127"/>
      </c:lineChart>
      <c:catAx>
        <c:axId val="1416044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14156127"/>
        <c:crosses val="autoZero"/>
        <c:auto val="1"/>
        <c:lblAlgn val="ctr"/>
        <c:lblOffset val="100"/>
        <c:noMultiLvlLbl val="0"/>
      </c:catAx>
      <c:valAx>
        <c:axId val="1415612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1416044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Munka1!$B$1</c:f>
              <c:strCache>
                <c:ptCount val="1"/>
                <c:pt idx="0">
                  <c:v>Alma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Munka1!$A$2:$A$5</c:f>
              <c:numCache>
                <c:formatCode>General</c:formatCode>
                <c:ptCount val="4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</c:numCache>
            </c:numRef>
          </c:cat>
          <c:val>
            <c:numRef>
              <c:f>Munka1!$B$2:$B$5</c:f>
              <c:numCache>
                <c:formatCode>General</c:formatCode>
                <c:ptCount val="4"/>
                <c:pt idx="0">
                  <c:v>1693</c:v>
                </c:pt>
                <c:pt idx="1">
                  <c:v>1961</c:v>
                </c:pt>
                <c:pt idx="2">
                  <c:v>1113</c:v>
                </c:pt>
                <c:pt idx="3">
                  <c:v>1176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8B-4BA6-AEB2-BB6A324378E4}"/>
            </c:ext>
          </c:extLst>
        </c:ser>
        <c:ser>
          <c:idx val="1"/>
          <c:order val="1"/>
          <c:tx>
            <c:strRef>
              <c:f>Munka1!$C$1</c:f>
              <c:strCache>
                <c:ptCount val="1"/>
                <c:pt idx="0">
                  <c:v>Körte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Munka1!$A$2:$A$5</c:f>
              <c:numCache>
                <c:formatCode>General</c:formatCode>
                <c:ptCount val="4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</c:numCache>
            </c:numRef>
          </c:cat>
          <c:val>
            <c:numRef>
              <c:f>Munka1!$C$2:$C$5</c:f>
              <c:numCache>
                <c:formatCode>General</c:formatCode>
                <c:ptCount val="4"/>
                <c:pt idx="0">
                  <c:v>1877</c:v>
                </c:pt>
                <c:pt idx="1">
                  <c:v>1433</c:v>
                </c:pt>
                <c:pt idx="2">
                  <c:v>1435</c:v>
                </c:pt>
                <c:pt idx="3">
                  <c:v>1650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58B-4BA6-AEB2-BB6A324378E4}"/>
            </c:ext>
          </c:extLst>
        </c:ser>
        <c:ser>
          <c:idx val="2"/>
          <c:order val="2"/>
          <c:tx>
            <c:strRef>
              <c:f>Munka1!$D$1</c:f>
              <c:strCache>
                <c:ptCount val="1"/>
                <c:pt idx="0">
                  <c:v>Barack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Munka1!$A$2:$A$5</c:f>
              <c:numCache>
                <c:formatCode>General</c:formatCode>
                <c:ptCount val="4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</c:numCache>
            </c:numRef>
          </c:cat>
          <c:val>
            <c:numRef>
              <c:f>Munka1!$D$2:$D$5</c:f>
              <c:numCache>
                <c:formatCode>General</c:formatCode>
                <c:ptCount val="4"/>
                <c:pt idx="0">
                  <c:v>1656</c:v>
                </c:pt>
                <c:pt idx="1">
                  <c:v>1059</c:v>
                </c:pt>
                <c:pt idx="2">
                  <c:v>1852</c:v>
                </c:pt>
                <c:pt idx="3">
                  <c:v>1099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58B-4BA6-AEB2-BB6A324378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160447"/>
        <c:axId val="14156127"/>
      </c:barChart>
      <c:catAx>
        <c:axId val="1416044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14156127"/>
        <c:crosses val="autoZero"/>
        <c:auto val="1"/>
        <c:lblAlgn val="ctr"/>
        <c:lblOffset val="100"/>
        <c:noMultiLvlLbl val="0"/>
      </c:catAx>
      <c:valAx>
        <c:axId val="1415612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1416044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Munka1!$E$1</c:f>
              <c:strCache>
                <c:ptCount val="1"/>
                <c:pt idx="0">
                  <c:v>Összesen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EE5-486D-AD58-3FEB9B7AD8E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EE5-486D-AD58-3FEB9B7AD8E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EE5-486D-AD58-3FEB9B7AD8E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2EE5-486D-AD58-3FEB9B7AD8EA}"/>
              </c:ext>
            </c:extLst>
          </c:dPt>
          <c:cat>
            <c:numRef>
              <c:f>Munka1!$A$2:$A$5</c:f>
              <c:numCache>
                <c:formatCode>General</c:formatCode>
                <c:ptCount val="4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</c:numCache>
            </c:numRef>
          </c:cat>
          <c:val>
            <c:numRef>
              <c:f>Munka1!$E$2:$E$5</c:f>
              <c:numCache>
                <c:formatCode>General</c:formatCode>
                <c:ptCount val="4"/>
                <c:pt idx="0">
                  <c:v>5226</c:v>
                </c:pt>
                <c:pt idx="1">
                  <c:v>4453</c:v>
                </c:pt>
                <c:pt idx="2">
                  <c:v>4400</c:v>
                </c:pt>
                <c:pt idx="3">
                  <c:v>3925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EE5-486D-AD58-3FEB9B7AD8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0582305336832893"/>
          <c:y val="0.84780037911927675"/>
          <c:w val="0.40779811898512686"/>
          <c:h val="0.1244218431029454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7E0C92-4956-4C62-A0BD-7E71513C0D39}" type="datetimeFigureOut">
              <a:rPr lang="hu-HU" smtClean="0"/>
              <a:t>2024. 11. 20.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A72B-E229-4B59-A9E1-301B5E2CCC2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216729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5EA72B-E229-4B59-A9E1-301B5E2CCC2F}" type="slidenum">
              <a:rPr lang="hu-HU" smtClean="0"/>
              <a:t>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547721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1E20968-9310-05ED-7C3A-4A0E0F6C99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38F69A7D-3334-004D-C3CD-EDB4E17B20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DBD01AB1-1B6D-435E-820F-2AE6694F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54663-0EEF-4B70-847F-32BADF3B14FE}" type="datetimeFigureOut">
              <a:rPr lang="hu-HU" smtClean="0"/>
              <a:t>2024. 11. 20.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39DFBE90-9E37-B357-6308-B622F183E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ED54865F-1228-2617-1FBC-5FE6C644AD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83E41-9604-4B5D-B686-3A576AF6752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020667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AE3A4AF-3F67-8C2E-6ECF-B9C3813BB5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A6A89FC-B832-D7E5-7C0B-25F4C75BD5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60468E5F-DA82-B42C-902A-0E1A824AEB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54663-0EEF-4B70-847F-32BADF3B14FE}" type="datetimeFigureOut">
              <a:rPr lang="hu-HU" smtClean="0"/>
              <a:t>2024. 11. 20.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326E710C-A116-6E5A-FB0F-E2A630F09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0DACD54D-6406-1218-6E8C-AAFAFC830E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83E41-9604-4B5D-B686-3A576AF6752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773648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E7171D4-8C3F-43AC-D321-C0774F2DC3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BD91A9E6-03AF-534D-DC0B-09BF428B8C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5063435E-8FA7-1B32-A8C6-3F2E6BCDB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54663-0EEF-4B70-847F-32BADF3B14FE}" type="datetimeFigureOut">
              <a:rPr lang="hu-HU" smtClean="0"/>
              <a:t>2024. 11. 20.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85934602-08B5-A54C-695A-4EC83D266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C839E7B5-30CB-83FB-A15F-56189329E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83E41-9604-4B5D-B686-3A576AF6752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1724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35AD781-8285-27F8-0957-A19D29C58B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8EA9484-F275-1C6E-9D01-3637DE8463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F11A9601-1FDB-E654-3A48-281A84A565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BACBBFE3-7800-12A8-ADD8-FE5CCF4780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54663-0EEF-4B70-847F-32BADF3B14FE}" type="datetimeFigureOut">
              <a:rPr lang="hu-HU" smtClean="0"/>
              <a:t>2024. 11. 20.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D0F418AC-1DBA-0395-C4B2-805F42F65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34E42F16-716B-EFC6-8A3A-CA4B3529B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83E41-9604-4B5D-B686-3A576AF6752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411462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94CA12A-1F33-FF74-0D0B-4A799BF0F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28241E92-4028-7843-2F22-40A92DDCEC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6B55E582-0B5F-D636-613F-705EACF07C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A2FBB2D5-3039-B11E-8B34-2B0B148904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1711C4EB-8351-B417-B9CE-7D0D8E8CCC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53F01EBB-987C-9B86-4EC9-DAD0403A33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54663-0EEF-4B70-847F-32BADF3B14FE}" type="datetimeFigureOut">
              <a:rPr lang="hu-HU" smtClean="0"/>
              <a:t>2024. 11. 20.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0D634FB1-0F0F-8E1D-5AE0-01249FDF56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188EB759-56B5-467C-3A42-28527E5984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83E41-9604-4B5D-B686-3A576AF6752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596643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C4870CB-7852-AA4F-7FE3-FAF70D4AC0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014B59F6-C863-16D5-1E1B-77E566B54A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54663-0EEF-4B70-847F-32BADF3B14FE}" type="datetimeFigureOut">
              <a:rPr lang="hu-HU" smtClean="0"/>
              <a:t>2024. 11. 20.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21A4568F-C601-20FE-81E6-32B0462C68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42A694D0-4D6F-3022-6C62-731E5840F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83E41-9604-4B5D-B686-3A576AF6752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380717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ECFC0F75-3F24-223A-6663-4E7B06EB55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54663-0EEF-4B70-847F-32BADF3B14FE}" type="datetimeFigureOut">
              <a:rPr lang="hu-HU" smtClean="0"/>
              <a:t>2024. 11. 20.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4646578F-A6EB-6363-CB24-F012C683E0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BB2BE478-E0DC-6AAF-A40E-1D1FB19C4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83E41-9604-4B5D-B686-3A576AF6752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833341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758A922-5771-5933-CA2D-96FA73DA9A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55974E1-799D-4239-D2C5-2E4E5D871E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46C5971C-EB80-6E46-EEC6-E518530458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916583DB-4AF4-81DB-2529-C49459ED80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54663-0EEF-4B70-847F-32BADF3B14FE}" type="datetimeFigureOut">
              <a:rPr lang="hu-HU" smtClean="0"/>
              <a:t>2024. 11. 20.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60BFE6E8-A35A-CB88-D967-4FBB5146B4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F0B7335E-D57D-9013-B3BB-70038DFCC1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83E41-9604-4B5D-B686-3A576AF6752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368450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A29752D-6C0F-A6C8-90BA-7DD5958820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6106696D-D5B0-0983-9CCA-3797402824D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EA53CF9B-3C45-27C8-6D5E-353226FB80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B986BFC5-CC90-180A-9AD8-FABA4F3A8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54663-0EEF-4B70-847F-32BADF3B14FE}" type="datetimeFigureOut">
              <a:rPr lang="hu-HU" smtClean="0"/>
              <a:t>2024. 11. 20.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6FD315E8-7BE0-29C0-A5E7-8A9EAF136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03753563-EFCE-4973-06FB-35D1F2F47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83E41-9604-4B5D-B686-3A576AF6752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732067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43B465B-55A0-0E49-E537-D090AEC15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4A0C296B-66FF-6C71-B19B-C99BE8A65C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270DF84B-2FA5-EF6C-E5DE-230A80938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54663-0EEF-4B70-847F-32BADF3B14FE}" type="datetimeFigureOut">
              <a:rPr lang="hu-HU" smtClean="0"/>
              <a:t>2024. 11. 20.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8446722C-B9E3-801E-88DB-B43CC781FD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49A26FDE-12AC-4934-5646-7F9E4FAD6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83E41-9604-4B5D-B686-3A576AF6752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93900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ED9168E3-E05C-DB97-7BB2-3005F882CD3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B937399F-5046-1F80-60B7-BFD381B3F5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6844A410-48CD-B4C5-912E-21518FE58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54663-0EEF-4B70-847F-32BADF3B14FE}" type="datetimeFigureOut">
              <a:rPr lang="hu-HU" smtClean="0"/>
              <a:t>2024. 11. 20.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B1DDFB68-2E97-BDD3-D91F-19EDE54BE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8FE9FFEA-2E8E-6B3D-4C35-BBDFD6FFF4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83E41-9604-4B5D-B686-3A576AF6752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82451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FE976230-477F-455B-175F-4F385CFF54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61582869-8483-03CB-C0FE-F35BB1725D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DB01D493-07BE-DA4B-FF24-B492D5742A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8754663-0EEF-4B70-847F-32BADF3B14FE}" type="datetimeFigureOut">
              <a:rPr lang="hu-HU" smtClean="0"/>
              <a:t>2024. 11. 20.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03370442-F61F-6DC0-8C5B-F44A435736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BA067EC5-C91C-EF4B-A0D2-52F9DB1C6A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1983E41-9604-4B5D-B686-3A576AF6752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9481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chart" Target="../charts/chart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2.xml"/><Relationship Id="rId5" Type="http://schemas.openxmlformats.org/officeDocument/2006/relationships/chart" Target="../charts/chart1.xml"/><Relationship Id="rId4" Type="http://schemas.openxmlformats.org/officeDocument/2006/relationships/hyperlink" Target="https://pixabay.com/hu/gy%C3%BCm%C3%B6lcs-d%C3%A9li-gy%C3%BCm%C3%B6lcs%C3%B6k-a-gazdag-63994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6" descr="A képen gyümölcs, Természetes élelmiszerek, termény, Diétás étel látható&#10;&#10;Automatikusan generált leírás">
            <a:extLst>
              <a:ext uri="{FF2B5EF4-FFF2-40B4-BE49-F238E27FC236}">
                <a16:creationId xmlns:a16="http://schemas.microsoft.com/office/drawing/2014/main" id="{2B41CD77-57F4-4951-B72C-5A4BB96572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0" y="-3390900"/>
            <a:ext cx="12192000" cy="10248900"/>
          </a:xfrm>
          <a:prstGeom prst="rect">
            <a:avLst/>
          </a:prstGeom>
        </p:spPr>
      </p:pic>
      <p:sp>
        <p:nvSpPr>
          <p:cNvPr id="9" name="Téglalap: lekerekített 8">
            <a:extLst>
              <a:ext uri="{FF2B5EF4-FFF2-40B4-BE49-F238E27FC236}">
                <a16:creationId xmlns:a16="http://schemas.microsoft.com/office/drawing/2014/main" id="{FE66792E-05E8-6BF8-4893-1E0D2156E90C}"/>
              </a:ext>
            </a:extLst>
          </p:cNvPr>
          <p:cNvSpPr/>
          <p:nvPr/>
        </p:nvSpPr>
        <p:spPr>
          <a:xfrm>
            <a:off x="6453413" y="87089"/>
            <a:ext cx="5087257" cy="333544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2A62FD53-0BBC-06A5-C374-B300E1F7A12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91655661"/>
              </p:ext>
            </p:extLst>
          </p:nvPr>
        </p:nvGraphicFramePr>
        <p:xfrm>
          <a:off x="6650334" y="228601"/>
          <a:ext cx="4635359" cy="31939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1" name="Téglalap: lekerekített 10">
            <a:extLst>
              <a:ext uri="{FF2B5EF4-FFF2-40B4-BE49-F238E27FC236}">
                <a16:creationId xmlns:a16="http://schemas.microsoft.com/office/drawing/2014/main" id="{A4B51406-F981-6EB8-A6EF-82131120F5E9}"/>
              </a:ext>
            </a:extLst>
          </p:cNvPr>
          <p:cNvSpPr/>
          <p:nvPr/>
        </p:nvSpPr>
        <p:spPr>
          <a:xfrm>
            <a:off x="6453413" y="3506896"/>
            <a:ext cx="5087257" cy="323747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graphicFrame>
        <p:nvGraphicFramePr>
          <p:cNvPr id="12" name="Diagram 11">
            <a:extLst>
              <a:ext uri="{FF2B5EF4-FFF2-40B4-BE49-F238E27FC236}">
                <a16:creationId xmlns:a16="http://schemas.microsoft.com/office/drawing/2014/main" id="{2A62FD53-0BBC-06A5-C374-B300E1F7A12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58007479"/>
              </p:ext>
            </p:extLst>
          </p:nvPr>
        </p:nvGraphicFramePr>
        <p:xfrm>
          <a:off x="6650334" y="3886199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3" name="Szövegdoboz 12">
            <a:extLst>
              <a:ext uri="{FF2B5EF4-FFF2-40B4-BE49-F238E27FC236}">
                <a16:creationId xmlns:a16="http://schemas.microsoft.com/office/drawing/2014/main" id="{E395B8C1-2465-01A2-7099-24816111D32F}"/>
              </a:ext>
            </a:extLst>
          </p:cNvPr>
          <p:cNvSpPr txBox="1"/>
          <p:nvPr/>
        </p:nvSpPr>
        <p:spPr>
          <a:xfrm>
            <a:off x="556080" y="493486"/>
            <a:ext cx="5711370" cy="83099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480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Aptos Black" panose="020B00040202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Gyümölcstermelés</a:t>
            </a:r>
            <a:endParaRPr lang="hu-HU" sz="4800">
              <a:ln>
                <a:solidFill>
                  <a:sysClr val="windowText" lastClr="000000"/>
                </a:solidFill>
              </a:ln>
              <a:solidFill>
                <a:srgbClr val="FFFF00"/>
              </a:solidFill>
              <a:latin typeface="Aptos Black" panose="020B0004020202020204" pitchFamily="34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4" name="Szövegdoboz 13">
            <a:extLst>
              <a:ext uri="{FF2B5EF4-FFF2-40B4-BE49-F238E27FC236}">
                <a16:creationId xmlns:a16="http://schemas.microsoft.com/office/drawing/2014/main" id="{5BC4DD71-90B3-D02D-EE71-CE8F86390FB8}"/>
              </a:ext>
            </a:extLst>
          </p:cNvPr>
          <p:cNvSpPr txBox="1"/>
          <p:nvPr/>
        </p:nvSpPr>
        <p:spPr>
          <a:xfrm>
            <a:off x="556080" y="1093092"/>
            <a:ext cx="5711370" cy="132343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800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Aptos Black" panose="020B00040202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2021- 2024</a:t>
            </a:r>
            <a:endParaRPr lang="hu-HU" sz="8000">
              <a:ln>
                <a:solidFill>
                  <a:sysClr val="windowText" lastClr="000000"/>
                </a:solidFill>
              </a:ln>
              <a:solidFill>
                <a:srgbClr val="FFFF00"/>
              </a:solidFill>
              <a:latin typeface="Aptos Black" panose="020B0004020202020204" pitchFamily="34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5" name="Téglalap: lekerekített 14">
            <a:extLst>
              <a:ext uri="{FF2B5EF4-FFF2-40B4-BE49-F238E27FC236}">
                <a16:creationId xmlns:a16="http://schemas.microsoft.com/office/drawing/2014/main" id="{7DF57837-7BAA-556D-D7B3-A0F672C64B60}"/>
              </a:ext>
            </a:extLst>
          </p:cNvPr>
          <p:cNvSpPr/>
          <p:nvPr/>
        </p:nvSpPr>
        <p:spPr>
          <a:xfrm>
            <a:off x="665918" y="2304114"/>
            <a:ext cx="1377878" cy="65972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6" name="Szövegdoboz 15">
            <a:extLst>
              <a:ext uri="{FF2B5EF4-FFF2-40B4-BE49-F238E27FC236}">
                <a16:creationId xmlns:a16="http://schemas.microsoft.com/office/drawing/2014/main" id="{BDE297EC-2A8F-28C1-E78D-53C888886846}"/>
              </a:ext>
            </a:extLst>
          </p:cNvPr>
          <p:cNvSpPr txBox="1"/>
          <p:nvPr/>
        </p:nvSpPr>
        <p:spPr>
          <a:xfrm>
            <a:off x="665918" y="2434082"/>
            <a:ext cx="13908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latin typeface="Aptos Black" panose="020B0004020202020204" pitchFamily="34" charset="0"/>
              </a:rPr>
              <a:t>Narancs</a:t>
            </a:r>
            <a:endParaRPr lang="hu-HU" sz="2400">
              <a:latin typeface="Aptos Black" panose="020B0004020202020204" pitchFamily="34" charset="0"/>
            </a:endParaRPr>
          </a:p>
        </p:txBody>
      </p:sp>
      <p:sp>
        <p:nvSpPr>
          <p:cNvPr id="17" name="Téglalap: lekerekített 16">
            <a:extLst>
              <a:ext uri="{FF2B5EF4-FFF2-40B4-BE49-F238E27FC236}">
                <a16:creationId xmlns:a16="http://schemas.microsoft.com/office/drawing/2014/main" id="{FE2B4B08-275B-3A18-73EB-5D61A4F27953}"/>
              </a:ext>
            </a:extLst>
          </p:cNvPr>
          <p:cNvSpPr/>
          <p:nvPr/>
        </p:nvSpPr>
        <p:spPr>
          <a:xfrm>
            <a:off x="2668106" y="2304114"/>
            <a:ext cx="1377878" cy="659720"/>
          </a:xfrm>
          <a:prstGeom prst="roundRect">
            <a:avLst/>
          </a:prstGeom>
          <a:solidFill>
            <a:schemeClr val="tx2">
              <a:lumMod val="75000"/>
              <a:lumOff val="2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8" name="Szövegdoboz 17">
            <a:extLst>
              <a:ext uri="{FF2B5EF4-FFF2-40B4-BE49-F238E27FC236}">
                <a16:creationId xmlns:a16="http://schemas.microsoft.com/office/drawing/2014/main" id="{6A49D4E6-E479-ECAE-B555-8E5ED35772BB}"/>
              </a:ext>
            </a:extLst>
          </p:cNvPr>
          <p:cNvSpPr txBox="1"/>
          <p:nvPr/>
        </p:nvSpPr>
        <p:spPr>
          <a:xfrm>
            <a:off x="2680859" y="2434082"/>
            <a:ext cx="133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latin typeface="Aptos Black" panose="020B0004020202020204" pitchFamily="34" charset="0"/>
              </a:rPr>
              <a:t> Citrom</a:t>
            </a:r>
            <a:endParaRPr lang="hu-HU" sz="2400">
              <a:latin typeface="Aptos Black" panose="020B0004020202020204" pitchFamily="34" charset="0"/>
            </a:endParaRPr>
          </a:p>
        </p:txBody>
      </p:sp>
      <p:sp>
        <p:nvSpPr>
          <p:cNvPr id="19" name="Téglalap: lekerekített 18">
            <a:extLst>
              <a:ext uri="{FF2B5EF4-FFF2-40B4-BE49-F238E27FC236}">
                <a16:creationId xmlns:a16="http://schemas.microsoft.com/office/drawing/2014/main" id="{77FCBF5A-DADF-0807-C6B4-BC402D35558B}"/>
              </a:ext>
            </a:extLst>
          </p:cNvPr>
          <p:cNvSpPr/>
          <p:nvPr/>
        </p:nvSpPr>
        <p:spPr>
          <a:xfrm>
            <a:off x="4659158" y="2305637"/>
            <a:ext cx="1377878" cy="65819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0" name="Szövegdoboz 19">
            <a:extLst>
              <a:ext uri="{FF2B5EF4-FFF2-40B4-BE49-F238E27FC236}">
                <a16:creationId xmlns:a16="http://schemas.microsoft.com/office/drawing/2014/main" id="{EB501C37-5EF0-0CB4-9407-291CDEF18B21}"/>
              </a:ext>
            </a:extLst>
          </p:cNvPr>
          <p:cNvSpPr txBox="1"/>
          <p:nvPr/>
        </p:nvSpPr>
        <p:spPr>
          <a:xfrm>
            <a:off x="4850493" y="2416531"/>
            <a:ext cx="11231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latin typeface="Aptos Black" panose="020B0004020202020204" pitchFamily="34" charset="0"/>
              </a:rPr>
              <a:t> Kiwi</a:t>
            </a:r>
            <a:endParaRPr lang="hu-HU" sz="2400">
              <a:latin typeface="Aptos Black" panose="020B0004020202020204" pitchFamily="34" charset="0"/>
            </a:endParaRPr>
          </a:p>
        </p:txBody>
      </p:sp>
      <p:sp>
        <p:nvSpPr>
          <p:cNvPr id="25" name="Téglalap: lekerekített 24">
            <a:extLst>
              <a:ext uri="{FF2B5EF4-FFF2-40B4-BE49-F238E27FC236}">
                <a16:creationId xmlns:a16="http://schemas.microsoft.com/office/drawing/2014/main" id="{6646DAD1-CC97-B56F-1439-44C3EB80BF04}"/>
              </a:ext>
            </a:extLst>
          </p:cNvPr>
          <p:cNvSpPr/>
          <p:nvPr/>
        </p:nvSpPr>
        <p:spPr>
          <a:xfrm>
            <a:off x="665918" y="3506896"/>
            <a:ext cx="5371118" cy="323747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graphicFrame>
        <p:nvGraphicFramePr>
          <p:cNvPr id="26" name="Diagram 25">
            <a:extLst>
              <a:ext uri="{FF2B5EF4-FFF2-40B4-BE49-F238E27FC236}">
                <a16:creationId xmlns:a16="http://schemas.microsoft.com/office/drawing/2014/main" id="{9A37BA2A-AEDC-AFC8-7C0D-60FE4C0B52D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57572349"/>
              </p:ext>
            </p:extLst>
          </p:nvPr>
        </p:nvGraphicFramePr>
        <p:xfrm>
          <a:off x="922692" y="3927741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2115538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2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2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500"/>
                                        <p:tgtEl>
                                          <p:spTgt spid="26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500"/>
                                        <p:tgtEl>
                                          <p:spTgt spid="26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500"/>
                                        <p:tgtEl>
                                          <p:spTgt spid="26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500"/>
                                        <p:tgtEl>
                                          <p:spTgt spid="26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 uiExpand="1">
        <p:bldSub>
          <a:bldChart bld="series"/>
        </p:bldSub>
      </p:bldGraphic>
      <p:bldGraphic spid="12" grpId="0" uiExpand="1">
        <p:bldSub>
          <a:bldChart bld="series"/>
        </p:bldSub>
      </p:bldGraphic>
      <p:bldGraphic spid="26" grpId="0" uiExpand="1">
        <p:bldSub>
          <a:bldChart bld="category"/>
        </p:bldSub>
      </p:bldGraphic>
    </p:bld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9</Words>
  <Application>Microsoft Office PowerPoint</Application>
  <PresentationFormat>Szélesvásznú</PresentationFormat>
  <Paragraphs>6</Paragraphs>
  <Slides>1</Slides>
  <Notes>1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</vt:i4>
      </vt:variant>
    </vt:vector>
  </HeadingPairs>
  <TitlesOfParts>
    <vt:vector size="6" baseType="lpstr">
      <vt:lpstr>Aptos</vt:lpstr>
      <vt:lpstr>Aptos Black</vt:lpstr>
      <vt:lpstr>Aptos Display</vt:lpstr>
      <vt:lpstr>Arial</vt:lpstr>
      <vt:lpstr>Office-téma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Peter Perger</dc:creator>
  <cp:lastModifiedBy>Peter Perger</cp:lastModifiedBy>
  <cp:revision>1</cp:revision>
  <dcterms:created xsi:type="dcterms:W3CDTF">2024-11-20T13:34:36Z</dcterms:created>
  <dcterms:modified xsi:type="dcterms:W3CDTF">2024-11-20T14:06:34Z</dcterms:modified>
</cp:coreProperties>
</file>