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341E"/>
    <a:srgbClr val="E7C0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9" autoAdjust="0"/>
    <p:restoredTop sz="94660"/>
  </p:normalViewPr>
  <p:slideViewPr>
    <p:cSldViewPr snapToGrid="0">
      <p:cViewPr varScale="1">
        <p:scale>
          <a:sx n="81" d="100"/>
          <a:sy n="81" d="100"/>
        </p:scale>
        <p:origin x="60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54F83C4-9355-55B9-98D2-FE223CD185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86F8A7D1-50FD-CB83-A337-B6ECF7BCA3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6016707-6829-A5E6-80B7-94058A63E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66E86-D415-480F-9F7C-3FD0CCA398B5}" type="datetimeFigureOut">
              <a:rPr lang="hu-HU" smtClean="0"/>
              <a:t>2024. 11. 21.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416863D5-7C01-2B57-53FE-65F4C110B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79ED428-554F-B705-9D50-2BD09C4BD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5B20-EE38-46BC-BB4F-5BA5F5AC12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47834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B04539E-548B-D6D7-15DC-B5122BD7A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49F24C8-DA43-53E0-B312-A512EF95F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5381BCF-9332-84E2-32FC-A2CE60A6E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66E86-D415-480F-9F7C-3FD0CCA398B5}" type="datetimeFigureOut">
              <a:rPr lang="hu-HU" smtClean="0"/>
              <a:t>2024. 11. 21.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55AF2F3-BAB8-8E80-B51C-7155A3180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55DCE4E-9A65-8B6D-0758-CAC324CEF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5B20-EE38-46BC-BB4F-5BA5F5AC12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67643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B8802EE-258D-822A-FDD6-36232E621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48193A2-37BF-D9C8-2A1F-2A44BC3A89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0024D64-BEC8-8453-93AC-EAF83CB7A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66E86-D415-480F-9F7C-3FD0CCA398B5}" type="datetimeFigureOut">
              <a:rPr lang="hu-HU" smtClean="0"/>
              <a:t>2024. 11. 21.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7AF3B51-4563-7CCF-9179-964E0FAB6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E40C553-AB04-54E7-23C9-A0E6B37DA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5B20-EE38-46BC-BB4F-5BA5F5AC12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659831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40D6C78-5232-8AF6-B4FD-EF2996C9B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DCDFD2C-A172-B548-E4B4-5A656A2BF8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58731D9B-C891-579E-D827-47EA70B33D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6438D0E8-255E-C545-816D-0837BF5C7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66E86-D415-480F-9F7C-3FD0CCA398B5}" type="datetimeFigureOut">
              <a:rPr lang="hu-HU" smtClean="0"/>
              <a:t>2024. 11. 21.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C6C835D6-3CF7-138A-A04E-2254AA1D9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A7C40B35-B68B-F528-1488-D644691A9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5B20-EE38-46BC-BB4F-5BA5F5AC12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67576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44B3321-28C5-6CAF-FBB4-B2D01E0CA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668FB44E-422D-AFBA-DE27-B24470E322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DE43A269-5BB8-F0B3-BEE7-CACD8CE99B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542F7CF2-DA08-B521-FBF4-16E1E7DA1C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B45874DC-278B-5502-E078-B97AD4D1F7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A85B35DA-789B-0844-FA82-66669F990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66E86-D415-480F-9F7C-3FD0CCA398B5}" type="datetimeFigureOut">
              <a:rPr lang="hu-HU" smtClean="0"/>
              <a:t>2024. 11. 21.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04D2D15C-92FD-746C-AB02-7D517577F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C31C32D6-2A8D-9D41-F3E3-39DD955CD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5B20-EE38-46BC-BB4F-5BA5F5AC12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45194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AC0EF1A-06E6-76A0-7D3C-A5D2426E9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A8DF9456-0036-7354-AF68-23036200A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66E86-D415-480F-9F7C-3FD0CCA398B5}" type="datetimeFigureOut">
              <a:rPr lang="hu-HU" smtClean="0"/>
              <a:t>2024. 11. 21.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9A568102-1E0D-3255-1B83-5E6470B8A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673313D0-C013-899E-5FD4-1670429CA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5B20-EE38-46BC-BB4F-5BA5F5AC12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10943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60AD0105-D48E-BC93-7E2B-2AE9C094E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66E86-D415-480F-9F7C-3FD0CCA398B5}" type="datetimeFigureOut">
              <a:rPr lang="hu-HU" smtClean="0"/>
              <a:t>2024. 11. 21.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856CC08B-906A-C402-D444-18E4BFD1D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20B517C-F7C6-BB76-EEA9-BA2B7F67D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5B20-EE38-46BC-BB4F-5BA5F5AC12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9784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3A5F6D9-A9CD-1D4A-CA7D-8CB5188C3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689227D-478C-D390-4250-69EB80CF5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06A2964B-0FD2-7637-163C-922B1DD746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D97D318-ABFB-1EF3-24F0-9A1B5C7928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66E86-D415-480F-9F7C-3FD0CCA398B5}" type="datetimeFigureOut">
              <a:rPr lang="hu-HU" smtClean="0"/>
              <a:t>2024. 11. 21.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94FB96C0-9ECC-FE41-D82D-24CF517CE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430B1F51-DE1C-376F-5A55-FDB1A09285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5B20-EE38-46BC-BB4F-5BA5F5AC12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35209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2F053E6-CBFB-3B4A-236F-B75C2C935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CF4D2B21-1C1C-B481-60E6-326109542E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2CDB6D53-F8B4-9926-F562-702100FD67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3D7AA39-17AB-B112-712F-B00A48598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66E86-D415-480F-9F7C-3FD0CCA398B5}" type="datetimeFigureOut">
              <a:rPr lang="hu-HU" smtClean="0"/>
              <a:t>2024. 11. 21.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A0C1D222-858F-ED20-4591-9B4A0BD4C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13A3CB2-AC7E-87AA-8A15-CB69803FD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5B20-EE38-46BC-BB4F-5BA5F5AC12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85532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8EE48B4-F43C-D85E-C929-1E7ABE848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BB20ED06-1851-DF9D-8AF6-8E82FB461F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AFCCACC-0915-BA72-96D8-CDBC66719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66E86-D415-480F-9F7C-3FD0CCA398B5}" type="datetimeFigureOut">
              <a:rPr lang="hu-HU" smtClean="0"/>
              <a:t>2024. 11. 21.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70D118F-32A5-997A-4775-F8DF88853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698AE8C-EE66-B4EF-7B60-0C3E97BE6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5B20-EE38-46BC-BB4F-5BA5F5AC12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12041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615CD28E-835E-C725-F247-9A90320052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5FB7C88B-F614-0027-56F1-255DB7AC6F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79E98BE-F539-A758-798E-FFAC0F037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66E86-D415-480F-9F7C-3FD0CCA398B5}" type="datetimeFigureOut">
              <a:rPr lang="hu-HU" smtClean="0"/>
              <a:t>2024. 11. 21.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7AA9B69-DE35-E7A6-1BB3-FD6C8E75E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118E677-D2DA-885E-16F5-D11F9EDF3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5B20-EE38-46BC-BB4F-5BA5F5AC12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2739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F831622B-E4E3-AA53-CE15-EAE506825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D6DD16E-4A9F-2E85-7B4D-DD096D33D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B9B0A1C-F299-EF37-76D4-7575F720B7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166E86-D415-480F-9F7C-3FD0CCA398B5}" type="datetimeFigureOut">
              <a:rPr lang="hu-HU" smtClean="0"/>
              <a:t>2024. 11. 21.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8E12EFB-14F9-2FCB-8E0E-58015DCF2E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6BB0030-FA13-FA5E-1236-29972C060D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315B20-EE38-46BC-BB4F-5BA5F5AC127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23708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Bear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no/photo/708799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no/photo/708799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no/photo/708799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ixnio.com/fauna-animals/bears/big-kodiak-brown-bear-omnivore-walking-nature" TargetMode="Externa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58C0D8A-D16F-6F32-6E99-0AAD0F868D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94852"/>
            <a:ext cx="9144000" cy="1027071"/>
          </a:xfrm>
        </p:spPr>
        <p:txBody>
          <a:bodyPr/>
          <a:lstStyle/>
          <a:p>
            <a:r>
              <a:rPr lang="hu-HU"/>
              <a:t>Barnamedve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BAAC846C-A977-C0A7-A04D-B5BFBC99CF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2723264"/>
            <a:ext cx="9650681" cy="1655762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4000"/>
              <a:t>Elérheti a 2,5 métert is.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4000"/>
              <a:t>Mindenevő: halat, bogyókat is eszik.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4000"/>
              <a:t>Akár 7 hónapig téli álmot alszik.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4000"/>
              <a:t>Mancsai 30 cm hosszúak.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4000"/>
              <a:t>Szagérzéke 1000-szer jobb az emberénél.</a:t>
            </a:r>
          </a:p>
        </p:txBody>
      </p:sp>
    </p:spTree>
    <p:extLst>
      <p:ext uri="{BB962C8B-B14F-4D97-AF65-F5344CB8AC3E}">
        <p14:creationId xmlns:p14="http://schemas.microsoft.com/office/powerpoint/2010/main" val="2996730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B4D25F-2B2A-49F0-8114-5B74F1384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1EA0D76-17E4-BF43-5447-F716396663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94852"/>
            <a:ext cx="9144000" cy="1027071"/>
          </a:xfrm>
        </p:spPr>
        <p:txBody>
          <a:bodyPr>
            <a:noAutofit/>
          </a:bodyPr>
          <a:lstStyle/>
          <a:p>
            <a:r>
              <a:rPr lang="hu-HU" sz="8000">
                <a:solidFill>
                  <a:schemeClr val="bg1">
                    <a:lumMod val="75000"/>
                  </a:schemeClr>
                </a:solidFill>
                <a:latin typeface="Aptos Black" panose="020B0004020202020204" pitchFamily="34" charset="0"/>
              </a:rPr>
              <a:t>Barnamedve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AF00A6DA-4B84-0469-399B-0E4D946EF6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2723264"/>
            <a:ext cx="9946106" cy="1655762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4000" b="1">
                <a:solidFill>
                  <a:schemeClr val="bg1"/>
                </a:solidFill>
              </a:rPr>
              <a:t>Elérheti a 2,5 métert is.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4000" b="1">
                <a:solidFill>
                  <a:schemeClr val="bg1"/>
                </a:solidFill>
              </a:rPr>
              <a:t>Mindenevő: halat, bogyókat is eszik.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4000" b="1">
                <a:solidFill>
                  <a:schemeClr val="bg1"/>
                </a:solidFill>
              </a:rPr>
              <a:t>Akár 7 hónapig téli álmot alszik.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4000" b="1">
                <a:solidFill>
                  <a:schemeClr val="bg1"/>
                </a:solidFill>
              </a:rPr>
              <a:t>Mancsai 30 cm hosszúak.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4000" b="1">
                <a:solidFill>
                  <a:schemeClr val="bg1"/>
                </a:solidFill>
              </a:rPr>
              <a:t>Szagérzéke 1000-szer jobb az emberénél.</a:t>
            </a:r>
          </a:p>
        </p:txBody>
      </p:sp>
    </p:spTree>
    <p:extLst>
      <p:ext uri="{BB962C8B-B14F-4D97-AF65-F5344CB8AC3E}">
        <p14:creationId xmlns:p14="http://schemas.microsoft.com/office/powerpoint/2010/main" val="43011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D128FE-BC77-11A7-2049-486E6F65F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>
            <a:extLst>
              <a:ext uri="{FF2B5EF4-FFF2-40B4-BE49-F238E27FC236}">
                <a16:creationId xmlns:a16="http://schemas.microsoft.com/office/drawing/2014/main" id="{4E431562-A533-A454-F83B-EC9AE388476D}"/>
              </a:ext>
            </a:extLst>
          </p:cNvPr>
          <p:cNvSpPr/>
          <p:nvPr/>
        </p:nvSpPr>
        <p:spPr>
          <a:xfrm>
            <a:off x="0" y="385011"/>
            <a:ext cx="8037095" cy="1336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A5B2EB6E-3FB2-E8B7-56F9-EAB56C7082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94852"/>
            <a:ext cx="9144000" cy="1027071"/>
          </a:xfrm>
        </p:spPr>
        <p:txBody>
          <a:bodyPr>
            <a:noAutofit/>
          </a:bodyPr>
          <a:lstStyle/>
          <a:p>
            <a:pPr algn="l"/>
            <a:r>
              <a:rPr lang="hu-HU" sz="8000">
                <a:solidFill>
                  <a:schemeClr val="accent6">
                    <a:lumMod val="50000"/>
                  </a:schemeClr>
                </a:solidFill>
                <a:latin typeface="Aptos Black" panose="020B0004020202020204" pitchFamily="34" charset="0"/>
              </a:rPr>
              <a:t>Barnamedve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3756CA30-3BFA-116B-388E-01CB259450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2723264"/>
            <a:ext cx="9946106" cy="1655762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4000" b="1">
                <a:solidFill>
                  <a:schemeClr val="bg1"/>
                </a:solidFill>
              </a:rPr>
              <a:t>Elérheti a 2,5 métert is.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4000" b="1">
                <a:solidFill>
                  <a:schemeClr val="bg1"/>
                </a:solidFill>
              </a:rPr>
              <a:t>Mindenevő: halat, bogyókat is eszik.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4000" b="1">
                <a:solidFill>
                  <a:schemeClr val="bg1"/>
                </a:solidFill>
              </a:rPr>
              <a:t>Akár 7 hónapig téli álmot alszik.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4000" b="1">
                <a:solidFill>
                  <a:schemeClr val="bg1"/>
                </a:solidFill>
              </a:rPr>
              <a:t>Mancsai 30 cm hosszúak.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4000" b="1">
                <a:solidFill>
                  <a:schemeClr val="bg1"/>
                </a:solidFill>
              </a:rPr>
              <a:t>Szagérzéke 1000-szer jobb az emberénél.</a:t>
            </a:r>
          </a:p>
        </p:txBody>
      </p:sp>
    </p:spTree>
    <p:extLst>
      <p:ext uri="{BB962C8B-B14F-4D97-AF65-F5344CB8AC3E}">
        <p14:creationId xmlns:p14="http://schemas.microsoft.com/office/powerpoint/2010/main" val="4185503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81836E-32C6-6CCB-661A-12E9FD5B4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>
            <a:extLst>
              <a:ext uri="{FF2B5EF4-FFF2-40B4-BE49-F238E27FC236}">
                <a16:creationId xmlns:a16="http://schemas.microsoft.com/office/drawing/2014/main" id="{31B5AA3D-CF3D-0199-BCF2-62A0AD226628}"/>
              </a:ext>
            </a:extLst>
          </p:cNvPr>
          <p:cNvSpPr/>
          <p:nvPr/>
        </p:nvSpPr>
        <p:spPr>
          <a:xfrm>
            <a:off x="0" y="385011"/>
            <a:ext cx="8037095" cy="1336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73C1338-52F0-BEB2-E794-985E6806EF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94852"/>
            <a:ext cx="9144000" cy="1027071"/>
          </a:xfrm>
        </p:spPr>
        <p:txBody>
          <a:bodyPr>
            <a:noAutofit/>
          </a:bodyPr>
          <a:lstStyle/>
          <a:p>
            <a:pPr algn="l"/>
            <a:r>
              <a:rPr lang="hu-HU" sz="8000">
                <a:solidFill>
                  <a:srgbClr val="64341E"/>
                </a:solidFill>
                <a:latin typeface="Aptos Black" panose="020B0004020202020204" pitchFamily="34" charset="0"/>
              </a:rPr>
              <a:t>Barnamedve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F24868C1-D7F4-097E-A42D-8E48AA4355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2723264"/>
            <a:ext cx="9946106" cy="1655762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4000" b="1">
                <a:solidFill>
                  <a:schemeClr val="bg1"/>
                </a:solidFill>
              </a:rPr>
              <a:t>Elérheti a 2,5 métert is.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4000" b="1">
                <a:solidFill>
                  <a:schemeClr val="bg1"/>
                </a:solidFill>
              </a:rPr>
              <a:t>Mindenevő: halat, bogyókat is eszik.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4000" b="1">
                <a:solidFill>
                  <a:schemeClr val="bg1"/>
                </a:solidFill>
              </a:rPr>
              <a:t>Akár 7 hónapig téli álmot alszik.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4000" b="1">
                <a:solidFill>
                  <a:schemeClr val="bg1"/>
                </a:solidFill>
              </a:rPr>
              <a:t>Mancsai 30 cm hosszúak.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4000" b="1">
                <a:solidFill>
                  <a:schemeClr val="bg1"/>
                </a:solidFill>
              </a:rPr>
              <a:t>Szagérzéke 1000-szer jobb az emberénél.</a:t>
            </a:r>
          </a:p>
        </p:txBody>
      </p:sp>
      <p:pic>
        <p:nvPicPr>
          <p:cNvPr id="6" name="Ábra 5" descr="Medve egyszínű kitöltéssel">
            <a:extLst>
              <a:ext uri="{FF2B5EF4-FFF2-40B4-BE49-F238E27FC236}">
                <a16:creationId xmlns:a16="http://schemas.microsoft.com/office/drawing/2014/main" id="{64D8BD7E-64B3-0E0A-95DD-62DAD808AB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8968" y="59626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379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599D9B-CC3C-6D3F-3823-F8F3C21B8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A képen medve, emlős, kültéri, fű látható&#10;&#10;Automatikusan generált leírás">
            <a:extLst>
              <a:ext uri="{FF2B5EF4-FFF2-40B4-BE49-F238E27FC236}">
                <a16:creationId xmlns:a16="http://schemas.microsoft.com/office/drawing/2014/main" id="{12A64A62-FE55-0C2F-F1BF-31E3BC1944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709715" y="0"/>
            <a:ext cx="4889874" cy="7364268"/>
          </a:xfrm>
          <a:prstGeom prst="rect">
            <a:avLst/>
          </a:prstGeom>
        </p:spPr>
      </p:pic>
      <p:sp>
        <p:nvSpPr>
          <p:cNvPr id="4" name="Téglalap 3">
            <a:extLst>
              <a:ext uri="{FF2B5EF4-FFF2-40B4-BE49-F238E27FC236}">
                <a16:creationId xmlns:a16="http://schemas.microsoft.com/office/drawing/2014/main" id="{128FFE1D-76A2-C04C-0290-252689B5BC62}"/>
              </a:ext>
            </a:extLst>
          </p:cNvPr>
          <p:cNvSpPr/>
          <p:nvPr/>
        </p:nvSpPr>
        <p:spPr>
          <a:xfrm>
            <a:off x="0" y="385011"/>
            <a:ext cx="12599589" cy="1336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300D3D9-AF42-9EF5-9E71-BDEA8538EB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94852"/>
            <a:ext cx="9144000" cy="1027071"/>
          </a:xfrm>
        </p:spPr>
        <p:txBody>
          <a:bodyPr>
            <a:noAutofit/>
          </a:bodyPr>
          <a:lstStyle/>
          <a:p>
            <a:pPr algn="l"/>
            <a:r>
              <a:rPr lang="hu-HU" sz="8000">
                <a:solidFill>
                  <a:srgbClr val="64341E"/>
                </a:solidFill>
                <a:latin typeface="Aptos Black" panose="020B0004020202020204" pitchFamily="34" charset="0"/>
              </a:rPr>
              <a:t>Barnamedve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EA5E2179-1DD1-3C6D-7ACA-F6564B2A28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250385"/>
            <a:ext cx="5935580" cy="1928947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3200" b="1">
                <a:solidFill>
                  <a:schemeClr val="bg1"/>
                </a:solidFill>
              </a:rPr>
              <a:t>Elérheti a 2,5 métert is.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3200" b="1">
                <a:solidFill>
                  <a:schemeClr val="bg1"/>
                </a:solidFill>
              </a:rPr>
              <a:t>Mindenevő: halat, bogyókat is eszik.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3200" b="1">
                <a:solidFill>
                  <a:schemeClr val="bg1"/>
                </a:solidFill>
              </a:rPr>
              <a:t>Akár 7 hónapig téli álmot alszik.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3200" b="1">
                <a:solidFill>
                  <a:schemeClr val="bg1"/>
                </a:solidFill>
              </a:rPr>
              <a:t>Mancsai 30 cm hosszúak.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3200" b="1">
                <a:solidFill>
                  <a:schemeClr val="bg1"/>
                </a:solidFill>
              </a:rPr>
              <a:t>Szagérzéke 1000-szer jobb az emberénél.</a:t>
            </a:r>
          </a:p>
        </p:txBody>
      </p:sp>
      <p:pic>
        <p:nvPicPr>
          <p:cNvPr id="6" name="Ábra 5" descr="Medve egyszínű kitöltéssel">
            <a:extLst>
              <a:ext uri="{FF2B5EF4-FFF2-40B4-BE49-F238E27FC236}">
                <a16:creationId xmlns:a16="http://schemas.microsoft.com/office/drawing/2014/main" id="{C125B6D3-DBE2-A957-D55B-463416FCA6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8968" y="59626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576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156F71-658D-B8A8-11CE-EA9F5A70F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 descr="A képen kültéri, emlős, medve, Barna medve látható&#10;&#10;Automatikusan generált leírás">
            <a:extLst>
              <a:ext uri="{FF2B5EF4-FFF2-40B4-BE49-F238E27FC236}">
                <a16:creationId xmlns:a16="http://schemas.microsoft.com/office/drawing/2014/main" id="{7FE63CEC-CDD3-ECF5-5ACA-288EEFA56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829072" y="0"/>
            <a:ext cx="10278970" cy="6858000"/>
          </a:xfrm>
          <a:prstGeom prst="rect">
            <a:avLst/>
          </a:prstGeom>
        </p:spPr>
      </p:pic>
      <p:sp>
        <p:nvSpPr>
          <p:cNvPr id="4" name="Téglalap 3">
            <a:extLst>
              <a:ext uri="{FF2B5EF4-FFF2-40B4-BE49-F238E27FC236}">
                <a16:creationId xmlns:a16="http://schemas.microsoft.com/office/drawing/2014/main" id="{6FC3938F-F675-E5C3-CC2F-E2BF2FD3F78F}"/>
              </a:ext>
            </a:extLst>
          </p:cNvPr>
          <p:cNvSpPr/>
          <p:nvPr/>
        </p:nvSpPr>
        <p:spPr>
          <a:xfrm>
            <a:off x="0" y="385011"/>
            <a:ext cx="12599589" cy="1336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CD471C4-94C6-9C8F-31F8-21E1109FD5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94852"/>
            <a:ext cx="9144000" cy="1027071"/>
          </a:xfrm>
        </p:spPr>
        <p:txBody>
          <a:bodyPr>
            <a:noAutofit/>
          </a:bodyPr>
          <a:lstStyle/>
          <a:p>
            <a:pPr algn="l"/>
            <a:r>
              <a:rPr lang="hu-HU" sz="8000">
                <a:solidFill>
                  <a:srgbClr val="64341E"/>
                </a:solidFill>
                <a:latin typeface="Aptos Black" panose="020B0004020202020204" pitchFamily="34" charset="0"/>
              </a:rPr>
              <a:t>Barnamedve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3F798733-F847-8665-7361-21D4F202AA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250385"/>
            <a:ext cx="5935580" cy="1928947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3200" b="1">
                <a:solidFill>
                  <a:schemeClr val="bg1"/>
                </a:solidFill>
              </a:rPr>
              <a:t>Elérheti a 2,5 métert is.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3200" b="1">
                <a:solidFill>
                  <a:schemeClr val="bg1"/>
                </a:solidFill>
              </a:rPr>
              <a:t>Mindenevő: halat, bogyókat is eszik.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3200" b="1">
                <a:solidFill>
                  <a:schemeClr val="bg1"/>
                </a:solidFill>
              </a:rPr>
              <a:t>Akár 7 hónapig téli álmot alszik.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3200" b="1">
                <a:solidFill>
                  <a:schemeClr val="bg1"/>
                </a:solidFill>
              </a:rPr>
              <a:t>Mancsai 30 cm hosszúak.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3200" b="1">
                <a:solidFill>
                  <a:schemeClr val="bg1"/>
                </a:solidFill>
              </a:rPr>
              <a:t>Szagérzéke 1000-szer jobb az emberénél.</a:t>
            </a:r>
          </a:p>
        </p:txBody>
      </p:sp>
      <p:pic>
        <p:nvPicPr>
          <p:cNvPr id="6" name="Ábra 5" descr="Medve egyszínű kitöltéssel">
            <a:extLst>
              <a:ext uri="{FF2B5EF4-FFF2-40B4-BE49-F238E27FC236}">
                <a16:creationId xmlns:a16="http://schemas.microsoft.com/office/drawing/2014/main" id="{79D896EC-6A67-C89C-A806-B70CEBCF3B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8968" y="59626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224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5C90D2-6580-E211-C0C0-D9436DD78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 descr="A képen kültéri, emlős, medve, Barna medve látható&#10;&#10;Automatikusan generált leírás">
            <a:extLst>
              <a:ext uri="{FF2B5EF4-FFF2-40B4-BE49-F238E27FC236}">
                <a16:creationId xmlns:a16="http://schemas.microsoft.com/office/drawing/2014/main" id="{70A41CF1-7C16-7726-ABBC-ED62B2B0FE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8800" r="32447"/>
          <a:stretch/>
        </p:blipFill>
        <p:spPr>
          <a:xfrm>
            <a:off x="7588201" y="0"/>
            <a:ext cx="5011388" cy="6858000"/>
          </a:xfrm>
          <a:prstGeom prst="rect">
            <a:avLst/>
          </a:prstGeom>
        </p:spPr>
      </p:pic>
      <p:sp>
        <p:nvSpPr>
          <p:cNvPr id="4" name="Téglalap 3">
            <a:extLst>
              <a:ext uri="{FF2B5EF4-FFF2-40B4-BE49-F238E27FC236}">
                <a16:creationId xmlns:a16="http://schemas.microsoft.com/office/drawing/2014/main" id="{B5B684F2-61E5-EF09-4082-4A0138BFBAAF}"/>
              </a:ext>
            </a:extLst>
          </p:cNvPr>
          <p:cNvSpPr/>
          <p:nvPr/>
        </p:nvSpPr>
        <p:spPr>
          <a:xfrm>
            <a:off x="0" y="385011"/>
            <a:ext cx="12599589" cy="1336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CF9A758E-3DE7-8B56-036E-5F1C3FB493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94852"/>
            <a:ext cx="9144000" cy="1027071"/>
          </a:xfrm>
        </p:spPr>
        <p:txBody>
          <a:bodyPr>
            <a:noAutofit/>
          </a:bodyPr>
          <a:lstStyle/>
          <a:p>
            <a:pPr algn="l"/>
            <a:r>
              <a:rPr lang="hu-HU" sz="8000">
                <a:solidFill>
                  <a:srgbClr val="64341E"/>
                </a:solidFill>
                <a:latin typeface="Aptos Black" panose="020B0004020202020204" pitchFamily="34" charset="0"/>
              </a:rPr>
              <a:t>Barnamedve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3B9CCBE7-0B90-4FC3-7E55-6E5BFA5E57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250385"/>
            <a:ext cx="5935580" cy="1928947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3200" b="1">
                <a:solidFill>
                  <a:schemeClr val="bg1"/>
                </a:solidFill>
              </a:rPr>
              <a:t>Elérheti a 2,5 métert is.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3200" b="1">
                <a:solidFill>
                  <a:schemeClr val="bg1"/>
                </a:solidFill>
              </a:rPr>
              <a:t>Mindenevő: halat, bogyókat is eszik.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3200" b="1">
                <a:solidFill>
                  <a:schemeClr val="bg1"/>
                </a:solidFill>
              </a:rPr>
              <a:t>Akár 7 hónapig téli álmot alszik.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3200" b="1">
                <a:solidFill>
                  <a:schemeClr val="bg1"/>
                </a:solidFill>
              </a:rPr>
              <a:t>Mancsai 30 cm hosszúak.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3200" b="1">
                <a:solidFill>
                  <a:schemeClr val="bg1"/>
                </a:solidFill>
              </a:rPr>
              <a:t>Szagérzéke 1000-szer jobb az emberénél.</a:t>
            </a:r>
          </a:p>
        </p:txBody>
      </p:sp>
      <p:pic>
        <p:nvPicPr>
          <p:cNvPr id="6" name="Ábra 5" descr="Medve egyszínű kitöltéssel">
            <a:extLst>
              <a:ext uri="{FF2B5EF4-FFF2-40B4-BE49-F238E27FC236}">
                <a16:creationId xmlns:a16="http://schemas.microsoft.com/office/drawing/2014/main" id="{7EA99999-EEE5-1D0A-3834-C413EA66CB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8968" y="59626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329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D4E9BF-E507-4652-F2C4-DB813E248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ép 7" descr="A képen kültéri, emlős, medve, Barna medve látható&#10;&#10;Automatikusan generált leírás">
            <a:extLst>
              <a:ext uri="{FF2B5EF4-FFF2-40B4-BE49-F238E27FC236}">
                <a16:creationId xmlns:a16="http://schemas.microsoft.com/office/drawing/2014/main" id="{652C4B5F-C2F3-57E2-722A-92B3077BC7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8800" r="32447"/>
          <a:stretch/>
        </p:blipFill>
        <p:spPr>
          <a:xfrm>
            <a:off x="7588201" y="0"/>
            <a:ext cx="5011388" cy="6858000"/>
          </a:xfrm>
          <a:prstGeom prst="rect">
            <a:avLst/>
          </a:prstGeom>
        </p:spPr>
      </p:pic>
      <p:sp>
        <p:nvSpPr>
          <p:cNvPr id="4" name="Téglalap 3">
            <a:extLst>
              <a:ext uri="{FF2B5EF4-FFF2-40B4-BE49-F238E27FC236}">
                <a16:creationId xmlns:a16="http://schemas.microsoft.com/office/drawing/2014/main" id="{3B9B284C-8FF3-792E-E5DE-2493A6129938}"/>
              </a:ext>
            </a:extLst>
          </p:cNvPr>
          <p:cNvSpPr/>
          <p:nvPr/>
        </p:nvSpPr>
        <p:spPr>
          <a:xfrm>
            <a:off x="0" y="385011"/>
            <a:ext cx="12599589" cy="1336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12FDC21-56A9-2EE7-1AF1-C6991DA376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94852"/>
            <a:ext cx="9144000" cy="1027071"/>
          </a:xfrm>
        </p:spPr>
        <p:txBody>
          <a:bodyPr>
            <a:noAutofit/>
          </a:bodyPr>
          <a:lstStyle/>
          <a:p>
            <a:pPr algn="l"/>
            <a:r>
              <a:rPr lang="hu-HU" sz="8000">
                <a:solidFill>
                  <a:srgbClr val="64341E"/>
                </a:solidFill>
                <a:latin typeface="Aptos Black" panose="020B0004020202020204" pitchFamily="34" charset="0"/>
              </a:rPr>
              <a:t>Barnamedve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BF97DF68-8622-1759-118D-6C25969506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250385"/>
            <a:ext cx="5935580" cy="1928947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3200" b="1">
                <a:solidFill>
                  <a:schemeClr val="bg1"/>
                </a:solidFill>
              </a:rPr>
              <a:t>Elérheti a 2,5 métert is.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3200" b="1">
                <a:solidFill>
                  <a:schemeClr val="bg1"/>
                </a:solidFill>
              </a:rPr>
              <a:t>Mindenevő: halat, bogyókat is eszik.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3200" b="1">
                <a:solidFill>
                  <a:schemeClr val="bg1"/>
                </a:solidFill>
              </a:rPr>
              <a:t>Akár 7 hónapig téli álmot alszik.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3200" b="1">
                <a:solidFill>
                  <a:schemeClr val="bg1"/>
                </a:solidFill>
              </a:rPr>
              <a:t>Mancsai 30 cm hosszúak.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3200" b="1">
                <a:solidFill>
                  <a:schemeClr val="bg1"/>
                </a:solidFill>
              </a:rPr>
              <a:t>Szagérzéke 1000-szer jobb az emberénél.</a:t>
            </a:r>
          </a:p>
        </p:txBody>
      </p:sp>
      <p:pic>
        <p:nvPicPr>
          <p:cNvPr id="6" name="Ábra 5" descr="Medve egyszínű kitöltéssel">
            <a:extLst>
              <a:ext uri="{FF2B5EF4-FFF2-40B4-BE49-F238E27FC236}">
                <a16:creationId xmlns:a16="http://schemas.microsoft.com/office/drawing/2014/main" id="{F8F616EC-F43B-9B7E-4A2F-3B9CE068F2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8968" y="59626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784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05D97F-4F6D-D7D8-347E-530BC4A24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>
            <a:extLst>
              <a:ext uri="{FF2B5EF4-FFF2-40B4-BE49-F238E27FC236}">
                <a16:creationId xmlns:a16="http://schemas.microsoft.com/office/drawing/2014/main" id="{C42E717C-2977-3B1D-16DD-38184E2D7AEE}"/>
              </a:ext>
            </a:extLst>
          </p:cNvPr>
          <p:cNvSpPr/>
          <p:nvPr/>
        </p:nvSpPr>
        <p:spPr>
          <a:xfrm>
            <a:off x="0" y="385011"/>
            <a:ext cx="12599589" cy="1336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E4B9D9D0-4128-2C3F-45A3-AA3CB24C78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94852"/>
            <a:ext cx="9144000" cy="1027071"/>
          </a:xfrm>
        </p:spPr>
        <p:txBody>
          <a:bodyPr>
            <a:noAutofit/>
          </a:bodyPr>
          <a:lstStyle/>
          <a:p>
            <a:pPr algn="l"/>
            <a:r>
              <a:rPr lang="hu-HU" sz="8000">
                <a:solidFill>
                  <a:srgbClr val="64341E"/>
                </a:solidFill>
                <a:latin typeface="Aptos Black" panose="020B0004020202020204" pitchFamily="34" charset="0"/>
              </a:rPr>
              <a:t>Barnamedve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68CDE6DE-90AD-92E7-F44E-85BB7F6D8C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250385"/>
            <a:ext cx="5935580" cy="1928947"/>
          </a:xfrm>
        </p:spPr>
        <p:txBody>
          <a:bodyPr>
            <a:no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3200" b="1">
                <a:solidFill>
                  <a:schemeClr val="bg1"/>
                </a:solidFill>
              </a:rPr>
              <a:t>Elérheti a 2,5 métert is.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3200" b="1">
                <a:solidFill>
                  <a:schemeClr val="bg1"/>
                </a:solidFill>
              </a:rPr>
              <a:t>Mindenevő: halat, bogyókat is eszik.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3200" b="1">
                <a:solidFill>
                  <a:schemeClr val="bg1"/>
                </a:solidFill>
              </a:rPr>
              <a:t>Akár 7 hónapig téli álmot alszik.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3200" b="1">
                <a:solidFill>
                  <a:schemeClr val="bg1"/>
                </a:solidFill>
              </a:rPr>
              <a:t>Mancsai 30 cm hosszúak.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hu-HU" sz="3200" b="1">
                <a:solidFill>
                  <a:schemeClr val="bg1"/>
                </a:solidFill>
              </a:rPr>
              <a:t>Szagérzéke 1000-szer jobb az emberénél.</a:t>
            </a:r>
          </a:p>
        </p:txBody>
      </p:sp>
      <p:pic>
        <p:nvPicPr>
          <p:cNvPr id="6" name="Ábra 5" descr="Medve egyszínű kitöltéssel">
            <a:extLst>
              <a:ext uri="{FF2B5EF4-FFF2-40B4-BE49-F238E27FC236}">
                <a16:creationId xmlns:a16="http://schemas.microsoft.com/office/drawing/2014/main" id="{AB3FA1DD-32B7-DCFB-D192-8DBB87A352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8968" y="596267"/>
            <a:ext cx="914400" cy="914400"/>
          </a:xfrm>
          <a:prstGeom prst="rect">
            <a:avLst/>
          </a:prstGeom>
        </p:spPr>
      </p:pic>
      <p:grpSp>
        <p:nvGrpSpPr>
          <p:cNvPr id="22" name="Csoportba foglalás 21">
            <a:extLst>
              <a:ext uri="{FF2B5EF4-FFF2-40B4-BE49-F238E27FC236}">
                <a16:creationId xmlns:a16="http://schemas.microsoft.com/office/drawing/2014/main" id="{0CBD12A9-A5E7-EF4B-5F99-77BEF22D8992}"/>
              </a:ext>
            </a:extLst>
          </p:cNvPr>
          <p:cNvGrpSpPr/>
          <p:nvPr/>
        </p:nvGrpSpPr>
        <p:grpSpPr>
          <a:xfrm rot="20297926">
            <a:off x="6406990" y="-212632"/>
            <a:ext cx="8522019" cy="6226977"/>
            <a:chOff x="6666478" y="2137453"/>
            <a:chExt cx="2890128" cy="2556382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5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1" name="Szabadkézi sokszög: alakzat 10">
              <a:extLst>
                <a:ext uri="{FF2B5EF4-FFF2-40B4-BE49-F238E27FC236}">
                  <a16:creationId xmlns:a16="http://schemas.microsoft.com/office/drawing/2014/main" id="{1D0B9406-767E-47D0-D94A-5728D0B6DC23}"/>
                </a:ext>
              </a:extLst>
            </p:cNvPr>
            <p:cNvSpPr/>
            <p:nvPr/>
          </p:nvSpPr>
          <p:spPr>
            <a:xfrm rot="16751400">
              <a:off x="8368967" y="2549964"/>
              <a:ext cx="788740" cy="560179"/>
            </a:xfrm>
            <a:custGeom>
              <a:avLst/>
              <a:gdLst>
                <a:gd name="connsiteX0" fmla="*/ 841343 w 841342"/>
                <a:gd name="connsiteY0" fmla="*/ 280090 h 560179"/>
                <a:gd name="connsiteX1" fmla="*/ 420671 w 841342"/>
                <a:gd name="connsiteY1" fmla="*/ 560180 h 560179"/>
                <a:gd name="connsiteX2" fmla="*/ 0 w 841342"/>
                <a:gd name="connsiteY2" fmla="*/ 280090 h 560179"/>
                <a:gd name="connsiteX3" fmla="*/ 420671 w 841342"/>
                <a:gd name="connsiteY3" fmla="*/ 0 h 560179"/>
                <a:gd name="connsiteX4" fmla="*/ 841343 w 841342"/>
                <a:gd name="connsiteY4" fmla="*/ 280090 h 560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1342" h="560179">
                  <a:moveTo>
                    <a:pt x="841343" y="280090"/>
                  </a:moveTo>
                  <a:cubicBezTo>
                    <a:pt x="841343" y="434779"/>
                    <a:pt x="653002" y="560180"/>
                    <a:pt x="420671" y="560180"/>
                  </a:cubicBezTo>
                  <a:cubicBezTo>
                    <a:pt x="188341" y="560180"/>
                    <a:pt x="0" y="434779"/>
                    <a:pt x="0" y="280090"/>
                  </a:cubicBezTo>
                  <a:cubicBezTo>
                    <a:pt x="0" y="125401"/>
                    <a:pt x="188341" y="0"/>
                    <a:pt x="420671" y="0"/>
                  </a:cubicBezTo>
                  <a:cubicBezTo>
                    <a:pt x="653002" y="0"/>
                    <a:pt x="841343" y="125401"/>
                    <a:pt x="841343" y="280090"/>
                  </a:cubicBezTo>
                  <a:close/>
                </a:path>
              </a:pathLst>
            </a:custGeom>
            <a:grpFill/>
            <a:ln w="535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2" name="Szabadkézi sokszög: alakzat 11">
              <a:extLst>
                <a:ext uri="{FF2B5EF4-FFF2-40B4-BE49-F238E27FC236}">
                  <a16:creationId xmlns:a16="http://schemas.microsoft.com/office/drawing/2014/main" id="{DD56227D-4952-A543-31AA-2EE30A7FC547}"/>
                </a:ext>
              </a:extLst>
            </p:cNvPr>
            <p:cNvSpPr/>
            <p:nvPr/>
          </p:nvSpPr>
          <p:spPr>
            <a:xfrm rot="17554800">
              <a:off x="8980075" y="3262276"/>
              <a:ext cx="592883" cy="560179"/>
            </a:xfrm>
            <a:custGeom>
              <a:avLst/>
              <a:gdLst>
                <a:gd name="connsiteX0" fmla="*/ 700761 w 700761"/>
                <a:gd name="connsiteY0" fmla="*/ 280090 h 560179"/>
                <a:gd name="connsiteX1" fmla="*/ 350381 w 700761"/>
                <a:gd name="connsiteY1" fmla="*/ 560180 h 560179"/>
                <a:gd name="connsiteX2" fmla="*/ 0 w 700761"/>
                <a:gd name="connsiteY2" fmla="*/ 280090 h 560179"/>
                <a:gd name="connsiteX3" fmla="*/ 350381 w 700761"/>
                <a:gd name="connsiteY3" fmla="*/ 0 h 560179"/>
                <a:gd name="connsiteX4" fmla="*/ 700761 w 700761"/>
                <a:gd name="connsiteY4" fmla="*/ 280090 h 560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00761" h="560179">
                  <a:moveTo>
                    <a:pt x="700761" y="280090"/>
                  </a:moveTo>
                  <a:cubicBezTo>
                    <a:pt x="700761" y="434779"/>
                    <a:pt x="543890" y="560180"/>
                    <a:pt x="350381" y="560180"/>
                  </a:cubicBezTo>
                  <a:cubicBezTo>
                    <a:pt x="156871" y="560180"/>
                    <a:pt x="0" y="434779"/>
                    <a:pt x="0" y="280090"/>
                  </a:cubicBezTo>
                  <a:cubicBezTo>
                    <a:pt x="0" y="125400"/>
                    <a:pt x="156871" y="0"/>
                    <a:pt x="350381" y="0"/>
                  </a:cubicBezTo>
                  <a:cubicBezTo>
                    <a:pt x="543890" y="0"/>
                    <a:pt x="700761" y="125401"/>
                    <a:pt x="700761" y="280090"/>
                  </a:cubicBezTo>
                  <a:close/>
                </a:path>
              </a:pathLst>
            </a:custGeom>
            <a:grpFill/>
            <a:ln w="535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3" name="Szabadkézi sokszög: alakzat 12">
              <a:extLst>
                <a:ext uri="{FF2B5EF4-FFF2-40B4-BE49-F238E27FC236}">
                  <a16:creationId xmlns:a16="http://schemas.microsoft.com/office/drawing/2014/main" id="{61E94E5C-FDD8-5307-6A8D-D211A8E69E87}"/>
                </a:ext>
              </a:extLst>
            </p:cNvPr>
            <p:cNvSpPr/>
            <p:nvPr/>
          </p:nvSpPr>
          <p:spPr>
            <a:xfrm rot="21048600">
              <a:off x="7111952" y="2421607"/>
              <a:ext cx="560179" cy="714280"/>
            </a:xfrm>
            <a:custGeom>
              <a:avLst/>
              <a:gdLst>
                <a:gd name="connsiteX0" fmla="*/ 560180 w 560179"/>
                <a:gd name="connsiteY0" fmla="*/ 420671 h 841342"/>
                <a:gd name="connsiteX1" fmla="*/ 280090 w 560179"/>
                <a:gd name="connsiteY1" fmla="*/ 841343 h 841342"/>
                <a:gd name="connsiteX2" fmla="*/ 0 w 560179"/>
                <a:gd name="connsiteY2" fmla="*/ 420671 h 841342"/>
                <a:gd name="connsiteX3" fmla="*/ 280090 w 560179"/>
                <a:gd name="connsiteY3" fmla="*/ 0 h 841342"/>
                <a:gd name="connsiteX4" fmla="*/ 560180 w 560179"/>
                <a:gd name="connsiteY4" fmla="*/ 420671 h 841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179" h="841342">
                  <a:moveTo>
                    <a:pt x="560180" y="420671"/>
                  </a:moveTo>
                  <a:cubicBezTo>
                    <a:pt x="560180" y="653002"/>
                    <a:pt x="434779" y="841343"/>
                    <a:pt x="280090" y="841343"/>
                  </a:cubicBezTo>
                  <a:cubicBezTo>
                    <a:pt x="125401" y="841343"/>
                    <a:pt x="0" y="653002"/>
                    <a:pt x="0" y="420671"/>
                  </a:cubicBezTo>
                  <a:cubicBezTo>
                    <a:pt x="0" y="188341"/>
                    <a:pt x="125401" y="0"/>
                    <a:pt x="280090" y="0"/>
                  </a:cubicBezTo>
                  <a:cubicBezTo>
                    <a:pt x="434779" y="0"/>
                    <a:pt x="560180" y="188341"/>
                    <a:pt x="560180" y="420671"/>
                  </a:cubicBezTo>
                  <a:close/>
                </a:path>
              </a:pathLst>
            </a:custGeom>
            <a:grpFill/>
            <a:ln w="535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4" name="Szabadkézi sokszög: alakzat 13">
              <a:extLst>
                <a:ext uri="{FF2B5EF4-FFF2-40B4-BE49-F238E27FC236}">
                  <a16:creationId xmlns:a16="http://schemas.microsoft.com/office/drawing/2014/main" id="{D1ECAA61-2993-0DA9-AA0A-03EC5E907988}"/>
                </a:ext>
              </a:extLst>
            </p:cNvPr>
            <p:cNvSpPr/>
            <p:nvPr/>
          </p:nvSpPr>
          <p:spPr>
            <a:xfrm rot="20245200">
              <a:off x="6666478" y="3181067"/>
              <a:ext cx="560179" cy="621466"/>
            </a:xfrm>
            <a:custGeom>
              <a:avLst/>
              <a:gdLst>
                <a:gd name="connsiteX0" fmla="*/ 560180 w 560179"/>
                <a:gd name="connsiteY0" fmla="*/ 350381 h 700761"/>
                <a:gd name="connsiteX1" fmla="*/ 280090 w 560179"/>
                <a:gd name="connsiteY1" fmla="*/ 700761 h 700761"/>
                <a:gd name="connsiteX2" fmla="*/ 0 w 560179"/>
                <a:gd name="connsiteY2" fmla="*/ 350381 h 700761"/>
                <a:gd name="connsiteX3" fmla="*/ 280090 w 560179"/>
                <a:gd name="connsiteY3" fmla="*/ 0 h 700761"/>
                <a:gd name="connsiteX4" fmla="*/ 560180 w 560179"/>
                <a:gd name="connsiteY4" fmla="*/ 350381 h 700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179" h="700761">
                  <a:moveTo>
                    <a:pt x="560180" y="350381"/>
                  </a:moveTo>
                  <a:cubicBezTo>
                    <a:pt x="560180" y="543891"/>
                    <a:pt x="434779" y="700761"/>
                    <a:pt x="280090" y="700761"/>
                  </a:cubicBezTo>
                  <a:cubicBezTo>
                    <a:pt x="125401" y="700761"/>
                    <a:pt x="0" y="543891"/>
                    <a:pt x="0" y="350381"/>
                  </a:cubicBezTo>
                  <a:cubicBezTo>
                    <a:pt x="0" y="156871"/>
                    <a:pt x="125401" y="0"/>
                    <a:pt x="280090" y="0"/>
                  </a:cubicBezTo>
                  <a:cubicBezTo>
                    <a:pt x="434779" y="0"/>
                    <a:pt x="560180" y="156871"/>
                    <a:pt x="560180" y="350381"/>
                  </a:cubicBezTo>
                  <a:close/>
                </a:path>
              </a:pathLst>
            </a:custGeom>
            <a:grpFill/>
            <a:ln w="535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15" name="Szabadkézi sokszög: alakzat 14">
              <a:extLst>
                <a:ext uri="{FF2B5EF4-FFF2-40B4-BE49-F238E27FC236}">
                  <a16:creationId xmlns:a16="http://schemas.microsoft.com/office/drawing/2014/main" id="{11D64D30-2057-C2BB-4C2F-E23249C460C9}"/>
                </a:ext>
              </a:extLst>
            </p:cNvPr>
            <p:cNvSpPr/>
            <p:nvPr/>
          </p:nvSpPr>
          <p:spPr>
            <a:xfrm>
              <a:off x="6896631" y="3055547"/>
              <a:ext cx="2367093" cy="1638288"/>
            </a:xfrm>
            <a:custGeom>
              <a:avLst/>
              <a:gdLst>
                <a:gd name="connsiteX0" fmla="*/ 827973 w 1606248"/>
                <a:gd name="connsiteY0" fmla="*/ 1312014 h 1441361"/>
                <a:gd name="connsiteX1" fmla="*/ 1052259 w 1606248"/>
                <a:gd name="connsiteY1" fmla="*/ 1378549 h 1441361"/>
                <a:gd name="connsiteX2" fmla="*/ 1115575 w 1606248"/>
                <a:gd name="connsiteY2" fmla="*/ 1411280 h 1441361"/>
                <a:gd name="connsiteX3" fmla="*/ 1571300 w 1606248"/>
                <a:gd name="connsiteY3" fmla="*/ 1236969 h 1441361"/>
                <a:gd name="connsiteX4" fmla="*/ 1590976 w 1606248"/>
                <a:gd name="connsiteY4" fmla="*/ 1180018 h 1441361"/>
                <a:gd name="connsiteX5" fmla="*/ 1559855 w 1606248"/>
                <a:gd name="connsiteY5" fmla="*/ 864514 h 1441361"/>
                <a:gd name="connsiteX6" fmla="*/ 1430005 w 1606248"/>
                <a:gd name="connsiteY6" fmla="*/ 703543 h 1441361"/>
                <a:gd name="connsiteX7" fmla="*/ 1322691 w 1606248"/>
                <a:gd name="connsiteY7" fmla="*/ 601594 h 1441361"/>
                <a:gd name="connsiteX8" fmla="*/ 1285131 w 1606248"/>
                <a:gd name="connsiteY8" fmla="*/ 554913 h 1441361"/>
                <a:gd name="connsiteX9" fmla="*/ 1164939 w 1606248"/>
                <a:gd name="connsiteY9" fmla="*/ 315602 h 1441361"/>
                <a:gd name="connsiteX10" fmla="*/ 1067283 w 1606248"/>
                <a:gd name="connsiteY10" fmla="*/ 123510 h 1441361"/>
                <a:gd name="connsiteX11" fmla="*/ 582046 w 1606248"/>
                <a:gd name="connsiteY11" fmla="*/ 80225 h 1441361"/>
                <a:gd name="connsiteX12" fmla="*/ 538761 w 1606248"/>
                <a:gd name="connsiteY12" fmla="*/ 123510 h 1441361"/>
                <a:gd name="connsiteX13" fmla="*/ 441105 w 1606248"/>
                <a:gd name="connsiteY13" fmla="*/ 315602 h 1441361"/>
                <a:gd name="connsiteX14" fmla="*/ 320913 w 1606248"/>
                <a:gd name="connsiteY14" fmla="*/ 554913 h 1441361"/>
                <a:gd name="connsiteX15" fmla="*/ 283890 w 1606248"/>
                <a:gd name="connsiteY15" fmla="*/ 601594 h 1441361"/>
                <a:gd name="connsiteX16" fmla="*/ 176576 w 1606248"/>
                <a:gd name="connsiteY16" fmla="*/ 703543 h 1441361"/>
                <a:gd name="connsiteX17" fmla="*/ 47262 w 1606248"/>
                <a:gd name="connsiteY17" fmla="*/ 864514 h 1441361"/>
                <a:gd name="connsiteX18" fmla="*/ 15068 w 1606248"/>
                <a:gd name="connsiteY18" fmla="*/ 1180018 h 1441361"/>
                <a:gd name="connsiteX19" fmla="*/ 199112 w 1606248"/>
                <a:gd name="connsiteY19" fmla="*/ 1406450 h 1441361"/>
                <a:gd name="connsiteX20" fmla="*/ 490470 w 1606248"/>
                <a:gd name="connsiteY20" fmla="*/ 1411280 h 1441361"/>
                <a:gd name="connsiteX21" fmla="*/ 549493 w 1606248"/>
                <a:gd name="connsiteY21" fmla="*/ 1381232 h 1441361"/>
                <a:gd name="connsiteX22" fmla="*/ 759828 w 1606248"/>
                <a:gd name="connsiteY22" fmla="*/ 1314160 h 1441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606248" h="1441361">
                  <a:moveTo>
                    <a:pt x="827973" y="1312014"/>
                  </a:moveTo>
                  <a:cubicBezTo>
                    <a:pt x="907702" y="1311295"/>
                    <a:pt x="985821" y="1334470"/>
                    <a:pt x="1052259" y="1378549"/>
                  </a:cubicBezTo>
                  <a:cubicBezTo>
                    <a:pt x="1072450" y="1391142"/>
                    <a:pt x="1093624" y="1402088"/>
                    <a:pt x="1115575" y="1411280"/>
                  </a:cubicBezTo>
                  <a:cubicBezTo>
                    <a:pt x="1289552" y="1488991"/>
                    <a:pt x="1493589" y="1410947"/>
                    <a:pt x="1571300" y="1236969"/>
                  </a:cubicBezTo>
                  <a:cubicBezTo>
                    <a:pt x="1579510" y="1218597"/>
                    <a:pt x="1586093" y="1199538"/>
                    <a:pt x="1590976" y="1180018"/>
                  </a:cubicBezTo>
                  <a:cubicBezTo>
                    <a:pt x="1619152" y="1074549"/>
                    <a:pt x="1608093" y="962443"/>
                    <a:pt x="1559855" y="864514"/>
                  </a:cubicBezTo>
                  <a:cubicBezTo>
                    <a:pt x="1529341" y="801703"/>
                    <a:pt x="1484934" y="746656"/>
                    <a:pt x="1430005" y="703543"/>
                  </a:cubicBezTo>
                  <a:cubicBezTo>
                    <a:pt x="1390433" y="673801"/>
                    <a:pt x="1354424" y="639589"/>
                    <a:pt x="1322691" y="601594"/>
                  </a:cubicBezTo>
                  <a:lnTo>
                    <a:pt x="1285131" y="554913"/>
                  </a:lnTo>
                  <a:cubicBezTo>
                    <a:pt x="1227466" y="485271"/>
                    <a:pt x="1186370" y="403444"/>
                    <a:pt x="1164939" y="315602"/>
                  </a:cubicBezTo>
                  <a:cubicBezTo>
                    <a:pt x="1149250" y="244308"/>
                    <a:pt x="1115639" y="178197"/>
                    <a:pt x="1067283" y="123510"/>
                  </a:cubicBezTo>
                  <a:cubicBezTo>
                    <a:pt x="945240" y="-22437"/>
                    <a:pt x="727994" y="-41818"/>
                    <a:pt x="582046" y="80225"/>
                  </a:cubicBezTo>
                  <a:cubicBezTo>
                    <a:pt x="566362" y="93344"/>
                    <a:pt x="551875" y="107826"/>
                    <a:pt x="538761" y="123510"/>
                  </a:cubicBezTo>
                  <a:cubicBezTo>
                    <a:pt x="490754" y="178433"/>
                    <a:pt x="457186" y="244453"/>
                    <a:pt x="441105" y="315602"/>
                  </a:cubicBezTo>
                  <a:cubicBezTo>
                    <a:pt x="419675" y="403444"/>
                    <a:pt x="378579" y="485271"/>
                    <a:pt x="320913" y="554913"/>
                  </a:cubicBezTo>
                  <a:lnTo>
                    <a:pt x="283890" y="601594"/>
                  </a:lnTo>
                  <a:cubicBezTo>
                    <a:pt x="252130" y="639567"/>
                    <a:pt x="216126" y="673774"/>
                    <a:pt x="176576" y="703543"/>
                  </a:cubicBezTo>
                  <a:cubicBezTo>
                    <a:pt x="121652" y="746527"/>
                    <a:pt x="77396" y="801617"/>
                    <a:pt x="47262" y="864514"/>
                  </a:cubicBezTo>
                  <a:cubicBezTo>
                    <a:pt x="-1576" y="962240"/>
                    <a:pt x="-13027" y="1074442"/>
                    <a:pt x="15068" y="1180018"/>
                  </a:cubicBezTo>
                  <a:cubicBezTo>
                    <a:pt x="41339" y="1278274"/>
                    <a:pt x="108297" y="1360654"/>
                    <a:pt x="199112" y="1406450"/>
                  </a:cubicBezTo>
                  <a:cubicBezTo>
                    <a:pt x="291021" y="1449864"/>
                    <a:pt x="397171" y="1451624"/>
                    <a:pt x="490470" y="1411280"/>
                  </a:cubicBezTo>
                  <a:cubicBezTo>
                    <a:pt x="511026" y="1403102"/>
                    <a:pt x="530782" y="1393042"/>
                    <a:pt x="549493" y="1381232"/>
                  </a:cubicBezTo>
                  <a:cubicBezTo>
                    <a:pt x="612556" y="1340919"/>
                    <a:pt x="685068" y="1317798"/>
                    <a:pt x="759828" y="1314160"/>
                  </a:cubicBezTo>
                  <a:close/>
                </a:path>
              </a:pathLst>
            </a:custGeom>
            <a:grpFill/>
            <a:ln w="535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  <p:sp>
          <p:nvSpPr>
            <p:cNvPr id="21" name="Szabadkézi sokszög: alakzat 20">
              <a:extLst>
                <a:ext uri="{FF2B5EF4-FFF2-40B4-BE49-F238E27FC236}">
                  <a16:creationId xmlns:a16="http://schemas.microsoft.com/office/drawing/2014/main" id="{A25592AD-080D-2037-594A-D89042CAAD33}"/>
                </a:ext>
              </a:extLst>
            </p:cNvPr>
            <p:cNvSpPr/>
            <p:nvPr/>
          </p:nvSpPr>
          <p:spPr>
            <a:xfrm rot="21048600">
              <a:off x="7807332" y="2137453"/>
              <a:ext cx="560179" cy="750639"/>
            </a:xfrm>
            <a:custGeom>
              <a:avLst/>
              <a:gdLst>
                <a:gd name="connsiteX0" fmla="*/ 560180 w 560179"/>
                <a:gd name="connsiteY0" fmla="*/ 420671 h 841342"/>
                <a:gd name="connsiteX1" fmla="*/ 280090 w 560179"/>
                <a:gd name="connsiteY1" fmla="*/ 841343 h 841342"/>
                <a:gd name="connsiteX2" fmla="*/ 0 w 560179"/>
                <a:gd name="connsiteY2" fmla="*/ 420671 h 841342"/>
                <a:gd name="connsiteX3" fmla="*/ 280090 w 560179"/>
                <a:gd name="connsiteY3" fmla="*/ 0 h 841342"/>
                <a:gd name="connsiteX4" fmla="*/ 560180 w 560179"/>
                <a:gd name="connsiteY4" fmla="*/ 420671 h 841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179" h="841342">
                  <a:moveTo>
                    <a:pt x="560180" y="420671"/>
                  </a:moveTo>
                  <a:cubicBezTo>
                    <a:pt x="560180" y="653002"/>
                    <a:pt x="434779" y="841343"/>
                    <a:pt x="280090" y="841343"/>
                  </a:cubicBezTo>
                  <a:cubicBezTo>
                    <a:pt x="125401" y="841343"/>
                    <a:pt x="0" y="653002"/>
                    <a:pt x="0" y="420671"/>
                  </a:cubicBezTo>
                  <a:cubicBezTo>
                    <a:pt x="0" y="188341"/>
                    <a:pt x="125401" y="0"/>
                    <a:pt x="280090" y="0"/>
                  </a:cubicBezTo>
                  <a:cubicBezTo>
                    <a:pt x="434779" y="0"/>
                    <a:pt x="560180" y="188341"/>
                    <a:pt x="560180" y="420671"/>
                  </a:cubicBezTo>
                  <a:close/>
                </a:path>
              </a:pathLst>
            </a:custGeom>
            <a:grpFill/>
            <a:ln w="5357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hu-HU"/>
            </a:p>
          </p:txBody>
        </p:sp>
      </p:grpSp>
    </p:spTree>
    <p:extLst>
      <p:ext uri="{BB962C8B-B14F-4D97-AF65-F5344CB8AC3E}">
        <p14:creationId xmlns:p14="http://schemas.microsoft.com/office/powerpoint/2010/main" val="1994298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297</Words>
  <Application>Microsoft Office PowerPoint</Application>
  <PresentationFormat>Szélesvásznú</PresentationFormat>
  <Paragraphs>54</Paragraphs>
  <Slides>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4" baseType="lpstr">
      <vt:lpstr>Aptos</vt:lpstr>
      <vt:lpstr>Aptos Black</vt:lpstr>
      <vt:lpstr>Aptos Display</vt:lpstr>
      <vt:lpstr>Arial</vt:lpstr>
      <vt:lpstr>Office-téma</vt:lpstr>
      <vt:lpstr>Barnamedve</vt:lpstr>
      <vt:lpstr>Barnamedve</vt:lpstr>
      <vt:lpstr>Barnamedve</vt:lpstr>
      <vt:lpstr>Barnamedve</vt:lpstr>
      <vt:lpstr>Barnamedve</vt:lpstr>
      <vt:lpstr>Barnamedve</vt:lpstr>
      <vt:lpstr>Barnamedve</vt:lpstr>
      <vt:lpstr>Barnamedve</vt:lpstr>
      <vt:lpstr>Barnamedve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Peter Perger</dc:creator>
  <cp:lastModifiedBy>Peter Perger</cp:lastModifiedBy>
  <cp:revision>1</cp:revision>
  <dcterms:created xsi:type="dcterms:W3CDTF">2024-11-21T12:18:44Z</dcterms:created>
  <dcterms:modified xsi:type="dcterms:W3CDTF">2024-11-21T12:55:25Z</dcterms:modified>
</cp:coreProperties>
</file>